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7" r:id="rId3"/>
    <p:sldId id="268" r:id="rId4"/>
    <p:sldId id="258" r:id="rId5"/>
    <p:sldId id="259" r:id="rId6"/>
    <p:sldId id="260" r:id="rId7"/>
    <p:sldId id="261" r:id="rId8"/>
    <p:sldId id="270" r:id="rId9"/>
    <p:sldId id="262" r:id="rId10"/>
    <p:sldId id="271" r:id="rId11"/>
    <p:sldId id="263" r:id="rId12"/>
    <p:sldId id="272" r:id="rId13"/>
    <p:sldId id="267" r:id="rId14"/>
    <p:sldId id="273"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8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800" b="1" dirty="0" err="1">
              <a:solidFill>
                <a:srgbClr val="FF7C80"/>
              </a:solidFill>
            </a:rPr>
            <a:t>Vison</a:t>
          </a:r>
          <a:endParaRPr lang="en-GB" sz="2800" b="1" dirty="0">
            <a:solidFill>
              <a:srgbClr val="FF7C80"/>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800" b="1" dirty="0">
              <a:solidFill>
                <a:srgbClr val="FF7C80"/>
              </a:solidFill>
            </a:rPr>
            <a:t>Personas</a:t>
          </a:r>
          <a:endParaRPr lang="en-GB" sz="2800" b="1" dirty="0">
            <a:solidFill>
              <a:srgbClr val="FF7C80"/>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solidFill>
                <a:schemeClr val="bg1"/>
              </a:solidFill>
            </a:rPr>
            <a:t>Personas</a:t>
          </a:r>
          <a:endParaRPr lang="en-GB" sz="2000"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400" b="1" dirty="0" err="1">
              <a:solidFill>
                <a:srgbClr val="FF7C80"/>
              </a:solidFill>
            </a:rPr>
            <a:t>Functional</a:t>
          </a:r>
          <a:r>
            <a:rPr lang="de-DE" sz="2400" b="1" dirty="0">
              <a:solidFill>
                <a:srgbClr val="FF7C80"/>
              </a:solidFill>
            </a:rPr>
            <a:t> </a:t>
          </a:r>
          <a:r>
            <a:rPr lang="de-DE" sz="2400" b="1" dirty="0" err="1">
              <a:solidFill>
                <a:srgbClr val="FF7C80"/>
              </a:solidFill>
            </a:rPr>
            <a:t>Requirements</a:t>
          </a:r>
          <a:endParaRPr lang="en-GB" sz="2400" b="1" dirty="0">
            <a:solidFill>
              <a:srgbClr val="FF7C80"/>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b="1" dirty="0">
              <a:solidFill>
                <a:srgbClr val="FF7C80"/>
              </a:solidFill>
            </a:rPr>
            <a:t>Non-</a:t>
          </a:r>
          <a:r>
            <a:rPr lang="de-DE" sz="2000" b="1" dirty="0" err="1">
              <a:solidFill>
                <a:srgbClr val="FF7C80"/>
              </a:solidFill>
            </a:rPr>
            <a:t>Functional</a:t>
          </a:r>
          <a:endParaRPr lang="de-DE" sz="2000" b="1" dirty="0">
            <a:solidFill>
              <a:srgbClr val="FF7C80"/>
            </a:solidFill>
          </a:endParaRPr>
        </a:p>
        <a:p>
          <a:r>
            <a:rPr lang="de-DE" sz="2000" b="1" dirty="0" err="1">
              <a:solidFill>
                <a:srgbClr val="FF7C80"/>
              </a:solidFill>
            </a:rPr>
            <a:t>Requirements</a:t>
          </a:r>
          <a:endParaRPr lang="en-GB" sz="2000" b="1" dirty="0">
            <a:solidFill>
              <a:srgbClr val="FF7C80"/>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err="1">
              <a:solidFill>
                <a:schemeClr val="bg1"/>
              </a:solidFill>
            </a:rPr>
            <a:t>Vison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solidFill>
                <a:schemeClr val="bg1"/>
              </a:solidFill>
            </a:rPr>
            <a:t>Non-</a:t>
          </a:r>
          <a:r>
            <a:rPr lang="de-DE" dirty="0" err="1">
              <a:solidFill>
                <a:schemeClr val="bg1"/>
              </a:solidFill>
            </a:rPr>
            <a:t>Functional</a:t>
          </a:r>
          <a:endParaRPr lang="de-DE" dirty="0">
            <a:solidFill>
              <a:schemeClr val="bg1"/>
            </a:solidFill>
          </a:endParaRPr>
        </a:p>
        <a:p>
          <a:r>
            <a:rPr lang="de-DE" dirty="0" err="1">
              <a:solidFill>
                <a:schemeClr val="bg1"/>
              </a:solidFill>
            </a:rPr>
            <a:t>Requirements</a:t>
          </a:r>
          <a:endParaRPr lang="en-GB" dirty="0">
            <a:solidFill>
              <a:schemeClr val="bg1"/>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800" b="1" dirty="0">
              <a:solidFill>
                <a:srgbClr val="FF7C80"/>
              </a:solidFill>
            </a:rPr>
            <a:t>Mock-</a:t>
          </a:r>
          <a:r>
            <a:rPr lang="de-DE" sz="2800" b="1" dirty="0" err="1">
              <a:solidFill>
                <a:srgbClr val="FF7C80"/>
              </a:solidFill>
            </a:rPr>
            <a:t>Ups</a:t>
          </a:r>
          <a:endParaRPr lang="en-GB" sz="2800" b="1" dirty="0">
            <a:solidFill>
              <a:srgbClr val="FF7C80"/>
            </a:solidFill>
          </a:endParaRPr>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pt>
  </dgm:ptLst>
  <dgm:cxnLst>
    <dgm:cxn modelId="{08AE1903-237C-4DBA-9DCF-A9A4DE2CD127}" srcId="{970CAD53-62C2-4BC8-8B52-E9DCF8D38ED7}" destId="{44442B77-B82F-4F17-A832-C5118D69E28C}" srcOrd="0" destOrd="0" parTransId="{F79B528C-88EF-47B1-94E6-6B85697A26F7}" sibTransId="{8EE17334-EBC2-4E93-80B8-19891E20F14A}"/>
    <dgm:cxn modelId="{F554520B-CDE7-434E-B99A-325B15FBE403}" srcId="{970CAD53-62C2-4BC8-8B52-E9DCF8D38ED7}" destId="{11A011B6-8C54-445B-837C-C5BD2F93D0F5}" srcOrd="1" destOrd="0" parTransId="{82EB99D9-B806-4C94-864C-E1D92D831173}" sibTransId="{27D2192A-3856-43CA-83AD-8187CE1EBD82}"/>
    <dgm:cxn modelId="{FD4A3A31-0E42-4959-896B-A39A574D7C5C}" type="presOf" srcId="{9A3D3F00-BE67-4362-BB96-F83AF228FF8B}" destId="{19B8507E-9931-4A70-8B71-F0267D96807A}"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95325C3D-F1C8-4293-ACD8-2111094D6651}" srcId="{970CAD53-62C2-4BC8-8B52-E9DCF8D38ED7}" destId="{9A3D3F00-BE67-4362-BB96-F83AF228FF8B}" srcOrd="2" destOrd="0" parTransId="{1067887A-B248-4A67-AF3D-1862BD752C9A}" sibTransId="{C7E19384-0597-4794-85BC-0A6CBF08FB50}"/>
    <dgm:cxn modelId="{17646942-2CD0-4889-A480-6B0E0009910C}" srcId="{970CAD53-62C2-4BC8-8B52-E9DCF8D38ED7}" destId="{820E7F59-1EE7-4B8D-84BE-236FFA8264BC}" srcOrd="3" destOrd="0" parTransId="{643CC984-17B0-4886-82BC-F2CA5B889A77}" sibTransId="{83E25CC9-AE42-4C96-AF89-3E4EB0C664F2}"/>
    <dgm:cxn modelId="{0970DA9A-A684-4C1F-A93B-68A76A9D5942}" type="presOf" srcId="{11A011B6-8C54-445B-837C-C5BD2F93D0F5}" destId="{373EA893-CBC2-47CC-869E-FC0497F4DCD7}" srcOrd="0" destOrd="0" presId="urn:microsoft.com/office/officeart/2005/8/layout/hChevron3"/>
    <dgm:cxn modelId="{02214AD4-8603-441D-9B2D-C05A90E4645D}" type="presOf" srcId="{970CAD53-62C2-4BC8-8B52-E9DCF8D38ED7}" destId="{AFD9E975-5DA0-4091-9B43-3C513905BA73}" srcOrd="0" destOrd="0" presId="urn:microsoft.com/office/officeart/2005/8/layout/hChevron3"/>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err="1">
              <a:solidFill>
                <a:srgbClr val="FF7C80"/>
              </a:solidFill>
            </a:rPr>
            <a:t>Vison</a:t>
          </a:r>
          <a:endParaRPr lang="en-GB" sz="2800" b="1" kern="1200" dirty="0">
            <a:solidFill>
              <a:srgbClr val="FF7C80"/>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7C80"/>
              </a:solidFill>
            </a:rPr>
            <a:t>Personas</a:t>
          </a:r>
          <a:endParaRPr lang="en-GB" sz="2800" b="1" kern="1200" dirty="0">
            <a:solidFill>
              <a:srgbClr val="FF7C80"/>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de-DE" sz="2400" b="1" kern="1200" dirty="0" err="1">
              <a:solidFill>
                <a:srgbClr val="FF7C80"/>
              </a:solidFill>
            </a:rPr>
            <a:t>Functional</a:t>
          </a:r>
          <a:r>
            <a:rPr lang="de-DE" sz="2400" b="1" kern="1200" dirty="0">
              <a:solidFill>
                <a:srgbClr val="FF7C80"/>
              </a:solidFill>
            </a:rPr>
            <a:t> </a:t>
          </a:r>
          <a:r>
            <a:rPr lang="de-DE" sz="2400" b="1" kern="1200" dirty="0" err="1">
              <a:solidFill>
                <a:srgbClr val="FF7C80"/>
              </a:solidFill>
            </a:rPr>
            <a:t>Requirements</a:t>
          </a:r>
          <a:endParaRPr lang="en-GB" sz="2400" b="1" kern="1200" dirty="0">
            <a:solidFill>
              <a:srgbClr val="FF7C80"/>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Non-</a:t>
          </a:r>
          <a:r>
            <a:rPr lang="de-DE" sz="2000" kern="1200" dirty="0" err="1"/>
            <a:t>Functional</a:t>
          </a:r>
          <a:endParaRPr lang="de-DE" sz="2000" kern="1200" dirty="0"/>
        </a:p>
        <a:p>
          <a:pPr marL="0" lvl="0" indent="0" algn="ctr" defTabSz="889000">
            <a:lnSpc>
              <a:spcPct val="90000"/>
            </a:lnSpc>
            <a:spcBef>
              <a:spcPct val="0"/>
            </a:spcBef>
            <a:spcAft>
              <a:spcPct val="35000"/>
            </a:spcAft>
            <a:buNone/>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Functional</a:t>
          </a:r>
          <a:r>
            <a:rPr lang="de-DE" sz="2000" kern="1200" dirty="0">
              <a:solidFill>
                <a:schemeClr val="bg1"/>
              </a:solidFill>
            </a:rPr>
            <a:t> </a:t>
          </a:r>
          <a:r>
            <a:rPr lang="de-DE" sz="2000" kern="1200" dirty="0" err="1">
              <a:solidFill>
                <a:schemeClr val="bg1"/>
              </a:solidFill>
            </a:rPr>
            <a:t>Requirements</a:t>
          </a:r>
          <a:endParaRPr lang="en-GB" sz="20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b="1" kern="1200" dirty="0">
              <a:solidFill>
                <a:srgbClr val="FF7C80"/>
              </a:solidFill>
            </a:rPr>
            <a:t>Non-</a:t>
          </a:r>
          <a:r>
            <a:rPr lang="de-DE" sz="2000" b="1" kern="1200" dirty="0" err="1">
              <a:solidFill>
                <a:srgbClr val="FF7C80"/>
              </a:solidFill>
            </a:rPr>
            <a:t>Functional</a:t>
          </a:r>
          <a:endParaRPr lang="de-DE" sz="2000" b="1" kern="1200" dirty="0">
            <a:solidFill>
              <a:srgbClr val="FF7C80"/>
            </a:solidFill>
          </a:endParaRPr>
        </a:p>
        <a:p>
          <a:pPr marL="0" lvl="0" indent="0" algn="ctr" defTabSz="889000">
            <a:lnSpc>
              <a:spcPct val="90000"/>
            </a:lnSpc>
            <a:spcBef>
              <a:spcPct val="0"/>
            </a:spcBef>
            <a:spcAft>
              <a:spcPct val="35000"/>
            </a:spcAft>
            <a:buNone/>
          </a:pPr>
          <a:r>
            <a:rPr lang="de-DE" sz="2000" b="1" kern="1200" dirty="0" err="1">
              <a:solidFill>
                <a:srgbClr val="FF7C80"/>
              </a:solidFill>
            </a:rPr>
            <a:t>Requirements</a:t>
          </a:r>
          <a:endParaRPr lang="en-GB" sz="2000" b="1" kern="1200" dirty="0">
            <a:solidFill>
              <a:srgbClr val="FF7C80"/>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de-DE" sz="2000" kern="1200" dirty="0" err="1">
              <a:solidFill>
                <a:schemeClr val="bg1"/>
              </a:solidFill>
            </a:rPr>
            <a:t>Vison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err="1">
              <a:solidFill>
                <a:schemeClr val="bg1"/>
              </a:solidFill>
            </a:rPr>
            <a:t>Functional</a:t>
          </a:r>
          <a:r>
            <a:rPr lang="de-DE" sz="1700" kern="1200" dirty="0">
              <a:solidFill>
                <a:schemeClr val="bg1"/>
              </a:solidFill>
            </a:rPr>
            <a:t> </a:t>
          </a:r>
          <a:r>
            <a:rPr lang="de-DE" sz="1700" kern="1200" dirty="0" err="1">
              <a:solidFill>
                <a:schemeClr val="bg1"/>
              </a:solidFill>
            </a:rPr>
            <a:t>Requirements</a:t>
          </a:r>
          <a:endParaRPr lang="en-GB" sz="17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de-DE" sz="1700" kern="1200" dirty="0">
              <a:solidFill>
                <a:schemeClr val="bg1"/>
              </a:solidFill>
            </a:rPr>
            <a:t>Non-</a:t>
          </a:r>
          <a:r>
            <a:rPr lang="de-DE" sz="1700" kern="1200" dirty="0" err="1">
              <a:solidFill>
                <a:schemeClr val="bg1"/>
              </a:solidFill>
            </a:rPr>
            <a:t>Functional</a:t>
          </a:r>
          <a:endParaRPr lang="de-DE" sz="1700" kern="1200" dirty="0">
            <a:solidFill>
              <a:schemeClr val="bg1"/>
            </a:solidFill>
          </a:endParaRPr>
        </a:p>
        <a:p>
          <a:pPr marL="0" lvl="0" indent="0" algn="ctr" defTabSz="755650">
            <a:lnSpc>
              <a:spcPct val="90000"/>
            </a:lnSpc>
            <a:spcBef>
              <a:spcPct val="0"/>
            </a:spcBef>
            <a:spcAft>
              <a:spcPct val="35000"/>
            </a:spcAft>
            <a:buNone/>
          </a:pPr>
          <a:r>
            <a:rPr lang="de-DE" sz="1700" kern="1200" dirty="0" err="1">
              <a:solidFill>
                <a:schemeClr val="bg1"/>
              </a:solidFill>
            </a:rPr>
            <a:t>Requirements</a:t>
          </a:r>
          <a:endParaRPr lang="en-GB" sz="1700" kern="1200" dirty="0">
            <a:solidFill>
              <a:schemeClr val="bg1"/>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rgbClr val="FF7C80"/>
              </a:solidFill>
            </a:rPr>
            <a:t>Mock-</a:t>
          </a:r>
          <a:r>
            <a:rPr lang="de-DE" sz="2800" b="1" kern="1200" dirty="0" err="1">
              <a:solidFill>
                <a:srgbClr val="FF7C80"/>
              </a:solidFill>
            </a:rPr>
            <a:t>Ups</a:t>
          </a:r>
          <a:endParaRPr lang="en-GB" sz="2800" b="1" kern="1200" dirty="0">
            <a:solidFill>
              <a:srgbClr val="FF7C80"/>
            </a:solidFill>
          </a:endParaRPr>
        </a:p>
      </dsp:txBody>
      <dsp:txXfrm>
        <a:off x="9630697" y="0"/>
        <a:ext cx="2217481" cy="68466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927B4-E172-4F3B-AA05-DFD0B3D812B3}" type="datetimeFigureOut">
              <a:rPr lang="en-GB" smtClean="0"/>
              <a:t>26/05/2020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11D4F-5C5C-4638-B07E-E383E835C595}" type="slidenum">
              <a:rPr lang="en-GB" smtClean="0"/>
              <a:t>‹Nr.›</a:t>
            </a:fld>
            <a:endParaRPr lang="en-GB"/>
          </a:p>
        </p:txBody>
      </p:sp>
    </p:spTree>
    <p:extLst>
      <p:ext uri="{BB962C8B-B14F-4D97-AF65-F5344CB8AC3E}">
        <p14:creationId xmlns:p14="http://schemas.microsoft.com/office/powerpoint/2010/main" val="23799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E60AB-9AAD-479C-BE07-6A3BD63E880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E05B5AF-20F5-45A2-BB74-52177BEE2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206B31FD-0A1D-4BB1-AF32-E49C9DF0852E}"/>
              </a:ext>
            </a:extLst>
          </p:cNvPr>
          <p:cNvSpPr>
            <a:spLocks noGrp="1"/>
          </p:cNvSpPr>
          <p:nvPr>
            <p:ph type="dt" sz="half" idx="10"/>
          </p:nvPr>
        </p:nvSpPr>
        <p:spPr/>
        <p:txBody>
          <a:bodyPr/>
          <a:lstStyle/>
          <a:p>
            <a:fld id="{510FDFB7-EDCB-4CC6-B4EA-A575F325317C}" type="datetime1">
              <a:rPr lang="en-GB" smtClean="0"/>
              <a:t>26/05/2020</a:t>
            </a:fld>
            <a:endParaRPr lang="en-GB"/>
          </a:p>
        </p:txBody>
      </p:sp>
      <p:sp>
        <p:nvSpPr>
          <p:cNvPr id="5" name="Fußzeilenplatzhalter 4">
            <a:extLst>
              <a:ext uri="{FF2B5EF4-FFF2-40B4-BE49-F238E27FC236}">
                <a16:creationId xmlns:a16="http://schemas.microsoft.com/office/drawing/2014/main" id="{BEE5BB8A-0CCF-49AD-823E-D48CBAB34017}"/>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28D9E332-5AAC-4534-BA95-8176ED1BB0A3}"/>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91909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AB15A-470E-4DC4-8643-4A360126D1E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D9543023-5E08-4CE4-8405-828C776D826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EC91DE1-9EB4-4262-9D46-C91233231EA8}"/>
              </a:ext>
            </a:extLst>
          </p:cNvPr>
          <p:cNvSpPr>
            <a:spLocks noGrp="1"/>
          </p:cNvSpPr>
          <p:nvPr>
            <p:ph type="dt" sz="half" idx="10"/>
          </p:nvPr>
        </p:nvSpPr>
        <p:spPr/>
        <p:txBody>
          <a:bodyPr/>
          <a:lstStyle/>
          <a:p>
            <a:fld id="{A58AD564-5EFE-4148-8789-55CD8034B04E}" type="datetime1">
              <a:rPr lang="en-GB" smtClean="0"/>
              <a:t>26/05/2020</a:t>
            </a:fld>
            <a:endParaRPr lang="en-GB"/>
          </a:p>
        </p:txBody>
      </p:sp>
      <p:sp>
        <p:nvSpPr>
          <p:cNvPr id="5" name="Fußzeilenplatzhalter 4">
            <a:extLst>
              <a:ext uri="{FF2B5EF4-FFF2-40B4-BE49-F238E27FC236}">
                <a16:creationId xmlns:a16="http://schemas.microsoft.com/office/drawing/2014/main" id="{BDE1025C-EF22-4B87-8EE9-69FCC9FE4A21}"/>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84A10240-7479-488A-8ACB-6190DEBAF8F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66756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C112B31-1655-4CA6-9DDD-57E97C784D6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173B-BD5C-43B3-9AB5-FFE45985330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6DBAD6B-1933-46E7-8AB9-16EA131540C5}"/>
              </a:ext>
            </a:extLst>
          </p:cNvPr>
          <p:cNvSpPr>
            <a:spLocks noGrp="1"/>
          </p:cNvSpPr>
          <p:nvPr>
            <p:ph type="dt" sz="half" idx="10"/>
          </p:nvPr>
        </p:nvSpPr>
        <p:spPr/>
        <p:txBody>
          <a:bodyPr/>
          <a:lstStyle/>
          <a:p>
            <a:fld id="{08F02FFF-3733-42E3-860E-A496F868F750}" type="datetime1">
              <a:rPr lang="en-GB" smtClean="0"/>
              <a:t>26/05/2020</a:t>
            </a:fld>
            <a:endParaRPr lang="en-GB"/>
          </a:p>
        </p:txBody>
      </p:sp>
      <p:sp>
        <p:nvSpPr>
          <p:cNvPr id="5" name="Fußzeilenplatzhalter 4">
            <a:extLst>
              <a:ext uri="{FF2B5EF4-FFF2-40B4-BE49-F238E27FC236}">
                <a16:creationId xmlns:a16="http://schemas.microsoft.com/office/drawing/2014/main" id="{F26AF62D-767E-4882-A4C2-71182750658B}"/>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59A4B22F-C871-4381-9C8F-A7E82D600C12}"/>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36596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0AAFA-B018-4E8C-A485-FACD50A1C15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B277BF2-C658-41D4-B9FA-897CD53373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8AC2AF90-6EE8-48CC-BF83-27D2C63A49AD}"/>
              </a:ext>
            </a:extLst>
          </p:cNvPr>
          <p:cNvSpPr>
            <a:spLocks noGrp="1"/>
          </p:cNvSpPr>
          <p:nvPr>
            <p:ph type="dt" sz="half" idx="10"/>
          </p:nvPr>
        </p:nvSpPr>
        <p:spPr/>
        <p:txBody>
          <a:bodyPr/>
          <a:lstStyle/>
          <a:p>
            <a:fld id="{CFDD7C53-D79F-4FC7-BD3C-27F1AB783884}" type="datetime1">
              <a:rPr lang="en-GB" smtClean="0"/>
              <a:t>26/05/2020</a:t>
            </a:fld>
            <a:endParaRPr lang="en-GB"/>
          </a:p>
        </p:txBody>
      </p:sp>
      <p:sp>
        <p:nvSpPr>
          <p:cNvPr id="5" name="Fußzeilenplatzhalter 4">
            <a:extLst>
              <a:ext uri="{FF2B5EF4-FFF2-40B4-BE49-F238E27FC236}">
                <a16:creationId xmlns:a16="http://schemas.microsoft.com/office/drawing/2014/main" id="{7F33FEB7-CD92-40A2-BAC1-2D3997DA35DA}"/>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1B1BFC63-61CC-44D3-AD64-3EBACCC7E77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22156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6D539-E7B4-4209-A168-6CBD2892A2A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F1130A39-6382-4209-AA27-3998FF538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F7181AC-C91F-41DE-94E2-4898CD850676}"/>
              </a:ext>
            </a:extLst>
          </p:cNvPr>
          <p:cNvSpPr>
            <a:spLocks noGrp="1"/>
          </p:cNvSpPr>
          <p:nvPr>
            <p:ph type="dt" sz="half" idx="10"/>
          </p:nvPr>
        </p:nvSpPr>
        <p:spPr/>
        <p:txBody>
          <a:bodyPr/>
          <a:lstStyle/>
          <a:p>
            <a:fld id="{1B13DCCE-030D-455D-9036-FDB605B6F1B4}" type="datetime1">
              <a:rPr lang="en-GB" smtClean="0"/>
              <a:t>26/05/2020</a:t>
            </a:fld>
            <a:endParaRPr lang="en-GB"/>
          </a:p>
        </p:txBody>
      </p:sp>
      <p:sp>
        <p:nvSpPr>
          <p:cNvPr id="5" name="Fußzeilenplatzhalter 4">
            <a:extLst>
              <a:ext uri="{FF2B5EF4-FFF2-40B4-BE49-F238E27FC236}">
                <a16:creationId xmlns:a16="http://schemas.microsoft.com/office/drawing/2014/main" id="{14D502FC-C7E9-41B3-BC6F-AA5817B81BD6}"/>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AFEB20DF-F5F3-4FE2-AF05-D4E04E89982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44834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658B7-AA7C-4625-A701-CA551D9D25B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710F4DE-62B6-4FAB-985C-03EEC4BFB5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F368A7A-A8E6-4105-801B-E57EF3BFB9D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F9B33AEC-CED7-48E3-98F5-776A43729C21}"/>
              </a:ext>
            </a:extLst>
          </p:cNvPr>
          <p:cNvSpPr>
            <a:spLocks noGrp="1"/>
          </p:cNvSpPr>
          <p:nvPr>
            <p:ph type="dt" sz="half" idx="10"/>
          </p:nvPr>
        </p:nvSpPr>
        <p:spPr/>
        <p:txBody>
          <a:bodyPr/>
          <a:lstStyle/>
          <a:p>
            <a:fld id="{5C134FB0-5250-4E62-BC0C-82BBF89EC181}" type="datetime1">
              <a:rPr lang="en-GB" smtClean="0"/>
              <a:t>26/05/2020</a:t>
            </a:fld>
            <a:endParaRPr lang="en-GB"/>
          </a:p>
        </p:txBody>
      </p:sp>
      <p:sp>
        <p:nvSpPr>
          <p:cNvPr id="6" name="Fußzeilenplatzhalter 5">
            <a:extLst>
              <a:ext uri="{FF2B5EF4-FFF2-40B4-BE49-F238E27FC236}">
                <a16:creationId xmlns:a16="http://schemas.microsoft.com/office/drawing/2014/main" id="{2C89B007-912A-41F4-82AB-4AD087A4CF0A}"/>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BDD93AC1-9F82-43B8-80B1-413BB4DD1576}"/>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71613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4D808-E779-4715-930E-0B73D7C17386}"/>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F908F02F-F71C-4F28-AC09-C5F096510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AA90C06-A295-45D1-848C-B05B4F211F6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99DEB03-E42A-4F75-B3F9-CB5F65191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B8665BC-2F89-4556-B1F3-0EEC5099BD9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A54D88E-2B3C-4B7F-8385-5DE4F81E7D55}"/>
              </a:ext>
            </a:extLst>
          </p:cNvPr>
          <p:cNvSpPr>
            <a:spLocks noGrp="1"/>
          </p:cNvSpPr>
          <p:nvPr>
            <p:ph type="dt" sz="half" idx="10"/>
          </p:nvPr>
        </p:nvSpPr>
        <p:spPr/>
        <p:txBody>
          <a:bodyPr/>
          <a:lstStyle/>
          <a:p>
            <a:fld id="{E352995A-BB47-435C-9D09-4F4247D2D183}" type="datetime1">
              <a:rPr lang="en-GB" smtClean="0"/>
              <a:t>26/05/2020</a:t>
            </a:fld>
            <a:endParaRPr lang="en-GB"/>
          </a:p>
        </p:txBody>
      </p:sp>
      <p:sp>
        <p:nvSpPr>
          <p:cNvPr id="8" name="Fußzeilenplatzhalter 7">
            <a:extLst>
              <a:ext uri="{FF2B5EF4-FFF2-40B4-BE49-F238E27FC236}">
                <a16:creationId xmlns:a16="http://schemas.microsoft.com/office/drawing/2014/main" id="{F86A3C01-C234-4E37-9DAD-0766C223867C}"/>
              </a:ext>
            </a:extLst>
          </p:cNvPr>
          <p:cNvSpPr>
            <a:spLocks noGrp="1"/>
          </p:cNvSpPr>
          <p:nvPr>
            <p:ph type="ftr" sz="quarter" idx="11"/>
          </p:nvPr>
        </p:nvSpPr>
        <p:spPr/>
        <p:txBody>
          <a:bodyPr/>
          <a:lstStyle/>
          <a:p>
            <a:r>
              <a:rPr lang="en-GB"/>
              <a:t>Mobile Computing - Neighbour in Need - Fanni Marosi, Ebru Özcelik - SS 2020</a:t>
            </a:r>
          </a:p>
        </p:txBody>
      </p:sp>
      <p:sp>
        <p:nvSpPr>
          <p:cNvPr id="9" name="Foliennummernplatzhalter 8">
            <a:extLst>
              <a:ext uri="{FF2B5EF4-FFF2-40B4-BE49-F238E27FC236}">
                <a16:creationId xmlns:a16="http://schemas.microsoft.com/office/drawing/2014/main" id="{5CEE1C3B-5EBA-4329-8131-A3B4096BB450}"/>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13314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3E653-ADAC-4B29-AC1A-EBF6483E366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DA75A52C-8B48-474D-A4E2-3BB1AF03A739}"/>
              </a:ext>
            </a:extLst>
          </p:cNvPr>
          <p:cNvSpPr>
            <a:spLocks noGrp="1"/>
          </p:cNvSpPr>
          <p:nvPr>
            <p:ph type="dt" sz="half" idx="10"/>
          </p:nvPr>
        </p:nvSpPr>
        <p:spPr/>
        <p:txBody>
          <a:bodyPr/>
          <a:lstStyle/>
          <a:p>
            <a:fld id="{C38C6B14-9F20-46D0-BD18-5F60C968F816}" type="datetime1">
              <a:rPr lang="en-GB" smtClean="0"/>
              <a:t>26/05/2020</a:t>
            </a:fld>
            <a:endParaRPr lang="en-GB"/>
          </a:p>
        </p:txBody>
      </p:sp>
      <p:sp>
        <p:nvSpPr>
          <p:cNvPr id="4" name="Fußzeilenplatzhalter 3">
            <a:extLst>
              <a:ext uri="{FF2B5EF4-FFF2-40B4-BE49-F238E27FC236}">
                <a16:creationId xmlns:a16="http://schemas.microsoft.com/office/drawing/2014/main" id="{8DEB0C5B-F0B1-4A6A-B9DF-13E043642934}"/>
              </a:ext>
            </a:extLst>
          </p:cNvPr>
          <p:cNvSpPr>
            <a:spLocks noGrp="1"/>
          </p:cNvSpPr>
          <p:nvPr>
            <p:ph type="ftr" sz="quarter" idx="11"/>
          </p:nvPr>
        </p:nvSpPr>
        <p:spPr/>
        <p:txBody>
          <a:bodyPr/>
          <a:lstStyle/>
          <a:p>
            <a:r>
              <a:rPr lang="en-GB"/>
              <a:t>Mobile Computing - Neighbour in Need - Fanni Marosi, Ebru Özcelik - SS 2020</a:t>
            </a:r>
          </a:p>
        </p:txBody>
      </p:sp>
      <p:sp>
        <p:nvSpPr>
          <p:cNvPr id="5" name="Foliennummernplatzhalter 4">
            <a:extLst>
              <a:ext uri="{FF2B5EF4-FFF2-40B4-BE49-F238E27FC236}">
                <a16:creationId xmlns:a16="http://schemas.microsoft.com/office/drawing/2014/main" id="{227130BC-4DF7-4336-8E65-3B666756BF1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899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5ACD1-6622-402E-8BBA-A2FA3FDB8DA4}"/>
              </a:ext>
            </a:extLst>
          </p:cNvPr>
          <p:cNvSpPr>
            <a:spLocks noGrp="1"/>
          </p:cNvSpPr>
          <p:nvPr>
            <p:ph type="dt" sz="half" idx="10"/>
          </p:nvPr>
        </p:nvSpPr>
        <p:spPr/>
        <p:txBody>
          <a:bodyPr/>
          <a:lstStyle/>
          <a:p>
            <a:fld id="{5E80022A-AF65-4BB3-A487-6EF7777D6AB3}" type="datetime1">
              <a:rPr lang="en-GB" smtClean="0"/>
              <a:t>26/05/2020</a:t>
            </a:fld>
            <a:endParaRPr lang="en-GB"/>
          </a:p>
        </p:txBody>
      </p:sp>
      <p:sp>
        <p:nvSpPr>
          <p:cNvPr id="3" name="Fußzeilenplatzhalter 2">
            <a:extLst>
              <a:ext uri="{FF2B5EF4-FFF2-40B4-BE49-F238E27FC236}">
                <a16:creationId xmlns:a16="http://schemas.microsoft.com/office/drawing/2014/main" id="{B537E54F-367C-4F5C-8703-F7FE8FEF48E3}"/>
              </a:ext>
            </a:extLst>
          </p:cNvPr>
          <p:cNvSpPr>
            <a:spLocks noGrp="1"/>
          </p:cNvSpPr>
          <p:nvPr>
            <p:ph type="ftr" sz="quarter" idx="11"/>
          </p:nvPr>
        </p:nvSpPr>
        <p:spPr/>
        <p:txBody>
          <a:bodyPr/>
          <a:lstStyle/>
          <a:p>
            <a:r>
              <a:rPr lang="en-GB"/>
              <a:t>Mobile Computing - Neighbour in Need - Fanni Marosi, Ebru Özcelik - SS 2020</a:t>
            </a:r>
          </a:p>
        </p:txBody>
      </p:sp>
      <p:sp>
        <p:nvSpPr>
          <p:cNvPr id="4" name="Foliennummernplatzhalter 3">
            <a:extLst>
              <a:ext uri="{FF2B5EF4-FFF2-40B4-BE49-F238E27FC236}">
                <a16:creationId xmlns:a16="http://schemas.microsoft.com/office/drawing/2014/main" id="{0BFFA070-A99C-4237-A4AF-5787EE6A97AF}"/>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287819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4FB0B-E1FB-48F1-AA39-21845EBB47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1F9F93B-AC49-439E-B559-F2EB581AD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F260218-4770-4050-8F8D-446DE1846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CC20DBA-155A-45D6-B0E2-D829C0E5C17F}"/>
              </a:ext>
            </a:extLst>
          </p:cNvPr>
          <p:cNvSpPr>
            <a:spLocks noGrp="1"/>
          </p:cNvSpPr>
          <p:nvPr>
            <p:ph type="dt" sz="half" idx="10"/>
          </p:nvPr>
        </p:nvSpPr>
        <p:spPr/>
        <p:txBody>
          <a:bodyPr/>
          <a:lstStyle/>
          <a:p>
            <a:fld id="{A1F3EC8C-071F-4D52-8C86-547C05F922EB}" type="datetime1">
              <a:rPr lang="en-GB" smtClean="0"/>
              <a:t>26/05/2020</a:t>
            </a:fld>
            <a:endParaRPr lang="en-GB"/>
          </a:p>
        </p:txBody>
      </p:sp>
      <p:sp>
        <p:nvSpPr>
          <p:cNvPr id="6" name="Fußzeilenplatzhalter 5">
            <a:extLst>
              <a:ext uri="{FF2B5EF4-FFF2-40B4-BE49-F238E27FC236}">
                <a16:creationId xmlns:a16="http://schemas.microsoft.com/office/drawing/2014/main" id="{B3B8070D-9FEB-40CF-9BCB-8BEB47EC5A06}"/>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E86F7CE6-9991-49CA-9C12-70B5F6406198}"/>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55096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95706-A214-4563-ABAF-C1025B320C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9671F49F-8AE1-45E6-9BA6-874ED0001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F8971DFA-5B1A-466E-B35E-EE98C04BF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0113BA-F0C2-4A40-A6A0-04F9995B0325}"/>
              </a:ext>
            </a:extLst>
          </p:cNvPr>
          <p:cNvSpPr>
            <a:spLocks noGrp="1"/>
          </p:cNvSpPr>
          <p:nvPr>
            <p:ph type="dt" sz="half" idx="10"/>
          </p:nvPr>
        </p:nvSpPr>
        <p:spPr/>
        <p:txBody>
          <a:bodyPr/>
          <a:lstStyle/>
          <a:p>
            <a:fld id="{6951C439-0C73-4A2C-B31C-D3C5F2CAE54B}" type="datetime1">
              <a:rPr lang="en-GB" smtClean="0"/>
              <a:t>26/05/2020</a:t>
            </a:fld>
            <a:endParaRPr lang="en-GB"/>
          </a:p>
        </p:txBody>
      </p:sp>
      <p:sp>
        <p:nvSpPr>
          <p:cNvPr id="6" name="Fußzeilenplatzhalter 5">
            <a:extLst>
              <a:ext uri="{FF2B5EF4-FFF2-40B4-BE49-F238E27FC236}">
                <a16:creationId xmlns:a16="http://schemas.microsoft.com/office/drawing/2014/main" id="{750D2EA1-1930-4CF3-B19C-AC5415683E47}"/>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A7A69D12-6906-4F99-8F75-03D1E05216F4}"/>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7246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375FE8-A59D-4EB3-8AD5-587D3B3D7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C49A5A2C-BB31-4997-A037-E2C566724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9706CF5-5BCA-40E9-8122-1FB9CBE02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CEA33-9FCF-4BC7-9A79-DD4CF130AE4C}" type="datetime1">
              <a:rPr lang="en-GB" smtClean="0"/>
              <a:t>26/05/2020</a:t>
            </a:fld>
            <a:endParaRPr lang="en-GB"/>
          </a:p>
        </p:txBody>
      </p:sp>
      <p:sp>
        <p:nvSpPr>
          <p:cNvPr id="5" name="Fußzeilenplatzhalter 4">
            <a:extLst>
              <a:ext uri="{FF2B5EF4-FFF2-40B4-BE49-F238E27FC236}">
                <a16:creationId xmlns:a16="http://schemas.microsoft.com/office/drawing/2014/main" id="{42DD788B-FF88-4E70-A960-A4AFBEB8D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6584A7BD-D5C5-4662-9AA0-DD038ABC1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CA06D-01CE-4A95-950B-F226FA366449}" type="slidenum">
              <a:rPr lang="en-GB" smtClean="0"/>
              <a:t>‹Nr.›</a:t>
            </a:fld>
            <a:endParaRPr lang="en-GB"/>
          </a:p>
        </p:txBody>
      </p:sp>
    </p:spTree>
    <p:extLst>
      <p:ext uri="{BB962C8B-B14F-4D97-AF65-F5344CB8AC3E}">
        <p14:creationId xmlns:p14="http://schemas.microsoft.com/office/powerpoint/2010/main" val="58751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feld 7">
            <a:extLst>
              <a:ext uri="{FF2B5EF4-FFF2-40B4-BE49-F238E27FC236}">
                <a16:creationId xmlns:a16="http://schemas.microsoft.com/office/drawing/2014/main" id="{7C29D1DA-D0B2-4FF7-926D-47FBD909133D}"/>
              </a:ext>
            </a:extLst>
          </p:cNvPr>
          <p:cNvSpPr txBox="1"/>
          <p:nvPr/>
        </p:nvSpPr>
        <p:spPr>
          <a:xfrm>
            <a:off x="6428573" y="1628776"/>
            <a:ext cx="5606117" cy="3831932"/>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3600" dirty="0">
                <a:solidFill>
                  <a:srgbClr val="000000"/>
                </a:solidFill>
                <a:latin typeface="+mj-lt"/>
                <a:ea typeface="+mj-ea"/>
                <a:cs typeface="+mj-cs"/>
              </a:rPr>
              <a:t>Mobile Computing</a:t>
            </a:r>
          </a:p>
          <a:p>
            <a:pPr>
              <a:lnSpc>
                <a:spcPct val="90000"/>
              </a:lnSpc>
              <a:spcBef>
                <a:spcPct val="0"/>
              </a:spcBef>
              <a:spcAft>
                <a:spcPts val="600"/>
              </a:spcAft>
            </a:pPr>
            <a:r>
              <a:rPr lang="en-US" sz="3600" dirty="0">
                <a:solidFill>
                  <a:srgbClr val="000000"/>
                </a:solidFill>
                <a:latin typeface="+mj-lt"/>
                <a:ea typeface="+mj-ea"/>
                <a:cs typeface="+mj-cs"/>
              </a:rPr>
              <a:t>SS 2020</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5200" b="1" dirty="0" err="1">
                <a:solidFill>
                  <a:srgbClr val="000000"/>
                </a:solidFill>
                <a:latin typeface="+mj-lt"/>
                <a:ea typeface="+mj-ea"/>
                <a:cs typeface="+mj-cs"/>
              </a:rPr>
              <a:t>Neighbour</a:t>
            </a:r>
            <a:r>
              <a:rPr lang="en-US" sz="5200" b="1" dirty="0">
                <a:solidFill>
                  <a:srgbClr val="000000"/>
                </a:solidFill>
                <a:latin typeface="+mj-lt"/>
                <a:ea typeface="+mj-ea"/>
                <a:cs typeface="+mj-cs"/>
              </a:rPr>
              <a:t> in Need</a:t>
            </a:r>
            <a:br>
              <a:rPr lang="en-US" sz="4600" dirty="0">
                <a:solidFill>
                  <a:srgbClr val="000000"/>
                </a:solidFill>
                <a:latin typeface="+mj-lt"/>
                <a:ea typeface="+mj-ea"/>
                <a:cs typeface="+mj-cs"/>
              </a:rPr>
            </a:br>
            <a:br>
              <a:rPr lang="en-US" sz="4600" dirty="0">
                <a:solidFill>
                  <a:srgbClr val="000000"/>
                </a:solidFill>
                <a:latin typeface="+mj-lt"/>
                <a:ea typeface="+mj-ea"/>
                <a:cs typeface="+mj-cs"/>
              </a:rPr>
            </a:br>
            <a:r>
              <a:rPr lang="en-US" sz="3600" dirty="0" err="1">
                <a:solidFill>
                  <a:srgbClr val="000000"/>
                </a:solidFill>
                <a:latin typeface="+mj-lt"/>
                <a:ea typeface="+mj-ea"/>
                <a:cs typeface="+mj-cs"/>
              </a:rPr>
              <a:t>Fanni</a:t>
            </a:r>
            <a:r>
              <a:rPr lang="en-US" sz="3600" dirty="0">
                <a:solidFill>
                  <a:srgbClr val="000000"/>
                </a:solidFill>
                <a:latin typeface="+mj-lt"/>
                <a:ea typeface="+mj-ea"/>
                <a:cs typeface="+mj-cs"/>
              </a:rPr>
              <a:t> </a:t>
            </a:r>
            <a:r>
              <a:rPr lang="en-US" sz="3600" dirty="0" err="1">
                <a:solidFill>
                  <a:srgbClr val="000000"/>
                </a:solidFill>
                <a:latin typeface="+mj-lt"/>
                <a:ea typeface="+mj-ea"/>
                <a:cs typeface="+mj-cs"/>
              </a:rPr>
              <a:t>Marosi</a:t>
            </a:r>
            <a:r>
              <a:rPr lang="en-US" sz="3600" dirty="0">
                <a:solidFill>
                  <a:srgbClr val="000000"/>
                </a:solidFill>
                <a:latin typeface="+mj-lt"/>
                <a:ea typeface="+mj-ea"/>
                <a:cs typeface="+mj-cs"/>
              </a:rPr>
              <a:t>, </a:t>
            </a:r>
            <a:r>
              <a:rPr lang="en-GB" sz="3600" dirty="0">
                <a:solidFill>
                  <a:srgbClr val="000000"/>
                </a:solidFill>
                <a:latin typeface="+mj-lt"/>
                <a:ea typeface="+mj-ea"/>
                <a:cs typeface="+mj-cs"/>
              </a:rPr>
              <a:t>764345</a:t>
            </a:r>
            <a:br>
              <a:rPr lang="en-US" sz="3600" dirty="0">
                <a:solidFill>
                  <a:srgbClr val="000000"/>
                </a:solidFill>
                <a:latin typeface="+mj-lt"/>
                <a:ea typeface="+mj-ea"/>
                <a:cs typeface="+mj-cs"/>
              </a:rPr>
            </a:br>
            <a:r>
              <a:rPr lang="en-US" sz="3600" dirty="0">
                <a:solidFill>
                  <a:srgbClr val="000000"/>
                </a:solidFill>
                <a:latin typeface="+mj-lt"/>
                <a:ea typeface="+mj-ea"/>
                <a:cs typeface="+mj-cs"/>
              </a:rPr>
              <a:t>Ebru Özcelik, 764249</a:t>
            </a:r>
            <a:br>
              <a:rPr lang="en-US" sz="1100" dirty="0">
                <a:solidFill>
                  <a:srgbClr val="000000"/>
                </a:solidFill>
                <a:latin typeface="+mj-lt"/>
                <a:ea typeface="+mj-ea"/>
                <a:cs typeface="+mj-cs"/>
              </a:rPr>
            </a:br>
            <a:endParaRPr lang="en-US" sz="1100" dirty="0">
              <a:solidFill>
                <a:srgbClr val="000000"/>
              </a:solidFill>
              <a:latin typeface="+mj-lt"/>
              <a:ea typeface="+mj-ea"/>
              <a:cs typeface="+mj-cs"/>
            </a:endParaRPr>
          </a:p>
        </p:txBody>
      </p:sp>
      <p:sp>
        <p:nvSpPr>
          <p:cNvPr id="17"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Ein Bild, das Gebäude, draußen, Haus, Front enthält.&#10;&#10;Automatisch generierte Beschreibung">
            <a:extLst>
              <a:ext uri="{FF2B5EF4-FFF2-40B4-BE49-F238E27FC236}">
                <a16:creationId xmlns:a16="http://schemas.microsoft.com/office/drawing/2014/main" id="{432A1711-03FE-494A-B45F-BC55636ED40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4864" r="1" b="10407"/>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72831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10</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884578020"/>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05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11</a:t>
            </a:fld>
            <a:endParaRPr lang="en-GB"/>
          </a:p>
        </p:txBody>
      </p:sp>
      <p:graphicFrame>
        <p:nvGraphicFramePr>
          <p:cNvPr id="2" name="Tabelle 1">
            <a:extLst>
              <a:ext uri="{FF2B5EF4-FFF2-40B4-BE49-F238E27FC236}">
                <a16:creationId xmlns:a16="http://schemas.microsoft.com/office/drawing/2014/main" id="{387ADD6D-DE91-48E1-A4B8-2BC6E94F0797}"/>
              </a:ext>
            </a:extLst>
          </p:cNvPr>
          <p:cNvGraphicFramePr>
            <a:graphicFrameLocks noGrp="1"/>
          </p:cNvGraphicFramePr>
          <p:nvPr>
            <p:extLst>
              <p:ext uri="{D42A27DB-BD31-4B8C-83A1-F6EECF244321}">
                <p14:modId xmlns:p14="http://schemas.microsoft.com/office/powerpoint/2010/main" val="3742676061"/>
              </p:ext>
            </p:extLst>
          </p:nvPr>
        </p:nvGraphicFramePr>
        <p:xfrm>
          <a:off x="1492390" y="0"/>
          <a:ext cx="9207218" cy="6367045"/>
        </p:xfrm>
        <a:graphic>
          <a:graphicData uri="http://schemas.openxmlformats.org/drawingml/2006/table">
            <a:tbl>
              <a:tblPr firstRow="1" firstCol="1" bandRow="1">
                <a:tableStyleId>{5C22544A-7EE6-4342-B048-85BDC9FD1C3A}</a:tableStyleId>
              </a:tblPr>
              <a:tblGrid>
                <a:gridCol w="2838577">
                  <a:extLst>
                    <a:ext uri="{9D8B030D-6E8A-4147-A177-3AD203B41FA5}">
                      <a16:colId xmlns:a16="http://schemas.microsoft.com/office/drawing/2014/main" val="3604713117"/>
                    </a:ext>
                  </a:extLst>
                </a:gridCol>
                <a:gridCol w="6368641">
                  <a:extLst>
                    <a:ext uri="{9D8B030D-6E8A-4147-A177-3AD203B41FA5}">
                      <a16:colId xmlns:a16="http://schemas.microsoft.com/office/drawing/2014/main" val="1929737791"/>
                    </a:ext>
                  </a:extLst>
                </a:gridCol>
              </a:tblGrid>
              <a:tr h="1058760">
                <a:tc>
                  <a:txBody>
                    <a:bodyPr/>
                    <a:lstStyle/>
                    <a:p>
                      <a:pPr>
                        <a:lnSpc>
                          <a:spcPct val="107000"/>
                        </a:lnSpc>
                        <a:spcAft>
                          <a:spcPts val="0"/>
                        </a:spcAft>
                      </a:pPr>
                      <a:r>
                        <a:rPr lang="en-GB" sz="2800">
                          <a:effectLst/>
                        </a:rPr>
                        <a:t>Non-functional</a:t>
                      </a:r>
                      <a:br>
                        <a:rPr lang="en-GB" sz="2800">
                          <a:effectLst/>
                        </a:rPr>
                      </a:br>
                      <a:r>
                        <a:rPr lang="en-GB" sz="2800">
                          <a:effectLst/>
                        </a:rPr>
                        <a:t>Requirement</a:t>
                      </a:r>
                      <a:endParaRPr lang="en-GB" sz="2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2800" dirty="0">
                          <a:effectLst/>
                        </a:rPr>
                        <a:t>Description</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334775243"/>
                  </a:ext>
                </a:extLst>
              </a:tr>
              <a:tr h="554731">
                <a:tc>
                  <a:txBody>
                    <a:bodyPr/>
                    <a:lstStyle/>
                    <a:p>
                      <a:pPr>
                        <a:lnSpc>
                          <a:spcPct val="107000"/>
                        </a:lnSpc>
                        <a:spcAft>
                          <a:spcPts val="0"/>
                        </a:spcAft>
                      </a:pPr>
                      <a:r>
                        <a:rPr lang="en-GB" sz="1800">
                          <a:effectLst/>
                        </a:rPr>
                        <a:t>Performance</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Not longer than 3 seconds to load a screen, reduce network usage and computing to save battery-life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2822625553"/>
                  </a:ext>
                </a:extLst>
              </a:tr>
              <a:tr h="303960">
                <a:tc>
                  <a:txBody>
                    <a:bodyPr/>
                    <a:lstStyle/>
                    <a:p>
                      <a:pPr>
                        <a:lnSpc>
                          <a:spcPct val="107000"/>
                        </a:lnSpc>
                        <a:spcAft>
                          <a:spcPts val="0"/>
                        </a:spcAft>
                      </a:pPr>
                      <a:r>
                        <a:rPr lang="en-GB" sz="1800">
                          <a:effectLst/>
                        </a:rPr>
                        <a:t>Portability</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Should run on different Android systems</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23330060"/>
                  </a:ext>
                </a:extLst>
              </a:tr>
              <a:tr h="532502">
                <a:tc>
                  <a:txBody>
                    <a:bodyPr/>
                    <a:lstStyle/>
                    <a:p>
                      <a:pPr>
                        <a:lnSpc>
                          <a:spcPct val="107000"/>
                        </a:lnSpc>
                        <a:spcAft>
                          <a:spcPts val="0"/>
                        </a:spcAft>
                      </a:pPr>
                      <a:r>
                        <a:rPr lang="en-GB" sz="1800">
                          <a:effectLst/>
                        </a:rPr>
                        <a:t>Screen Adaption</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 should scale according the target’s screen size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69668612"/>
                  </a:ext>
                </a:extLst>
              </a:tr>
              <a:tr h="629381">
                <a:tc>
                  <a:txBody>
                    <a:bodyPr/>
                    <a:lstStyle/>
                    <a:p>
                      <a:pPr>
                        <a:lnSpc>
                          <a:spcPct val="107000"/>
                        </a:lnSpc>
                        <a:spcAft>
                          <a:spcPts val="0"/>
                        </a:spcAft>
                      </a:pPr>
                      <a:r>
                        <a:rPr lang="en-GB" sz="1800" dirty="0">
                          <a:effectLst/>
                        </a:rPr>
                        <a:t>Use-ability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r>
                        <a:rPr lang="en-GB" sz="1600" dirty="0"/>
                        <a:t>Self-explanatory </a:t>
                      </a:r>
                      <a:r>
                        <a:rPr lang="en-GB" sz="1600" dirty="0">
                          <a:effectLst/>
                        </a:rPr>
                        <a:t>symbols, interaction easy to adapt to, used colours are limited to an amount of four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944258925"/>
                  </a:ext>
                </a:extLst>
              </a:tr>
              <a:tr h="1056117">
                <a:tc>
                  <a:txBody>
                    <a:bodyPr/>
                    <a:lstStyle/>
                    <a:p>
                      <a:pPr>
                        <a:lnSpc>
                          <a:spcPct val="107000"/>
                        </a:lnSpc>
                        <a:spcAft>
                          <a:spcPts val="0"/>
                        </a:spcAft>
                      </a:pPr>
                      <a:r>
                        <a:rPr lang="en-GB" sz="1800" dirty="0">
                          <a:effectLst/>
                        </a:rPr>
                        <a:t>Security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Encrypt data and only ask for information, which is necessarily needed,  constraint the input fields, user must pass the correct data type and the correct format within the correct range to pass the login/register screen</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336930556"/>
                  </a:ext>
                </a:extLst>
              </a:tr>
              <a:tr h="839299">
                <a:tc>
                  <a:txBody>
                    <a:bodyPr/>
                    <a:lstStyle/>
                    <a:p>
                      <a:pPr>
                        <a:lnSpc>
                          <a:spcPct val="107000"/>
                        </a:lnSpc>
                        <a:spcAft>
                          <a:spcPts val="0"/>
                        </a:spcAft>
                      </a:pPr>
                      <a:r>
                        <a:rPr lang="en-GB" sz="1800" dirty="0">
                          <a:effectLst/>
                        </a:rPr>
                        <a:t>Reliability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System should reliable to perform the function the user asked for, feedback to the user performing actions, e.g. if you request contact exchange from another user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651916534"/>
                  </a:ext>
                </a:extLst>
              </a:tr>
              <a:tr h="574514">
                <a:tc>
                  <a:txBody>
                    <a:bodyPr/>
                    <a:lstStyle/>
                    <a:p>
                      <a:pPr>
                        <a:lnSpc>
                          <a:spcPct val="107000"/>
                        </a:lnSpc>
                        <a:spcAft>
                          <a:spcPts val="0"/>
                        </a:spcAft>
                      </a:pPr>
                      <a:r>
                        <a:rPr lang="en-GB" sz="1800" dirty="0">
                          <a:effectLst/>
                        </a:rPr>
                        <a:t>Accessibility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t>Appropriate </a:t>
                      </a:r>
                      <a:r>
                        <a:rPr lang="en-GB" sz="1600" dirty="0">
                          <a:effectLst/>
                        </a:rPr>
                        <a:t>button size, so that everybody can easily use them avoid red and green together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4013306607"/>
                  </a:ext>
                </a:extLst>
              </a:tr>
              <a:tr h="817781">
                <a:tc>
                  <a:txBody>
                    <a:bodyPr/>
                    <a:lstStyle/>
                    <a:p>
                      <a:pPr>
                        <a:lnSpc>
                          <a:spcPct val="107000"/>
                        </a:lnSpc>
                        <a:spcAft>
                          <a:spcPts val="0"/>
                        </a:spcAft>
                      </a:pPr>
                      <a:r>
                        <a:rPr lang="en-GB" sz="1800" dirty="0">
                          <a:effectLst/>
                        </a:rPr>
                        <a:t>Availability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tc>
                  <a:txBody>
                    <a:bodyPr/>
                    <a:lstStyle/>
                    <a:p>
                      <a:pPr>
                        <a:lnSpc>
                          <a:spcPct val="107000"/>
                        </a:lnSpc>
                        <a:spcAft>
                          <a:spcPts val="0"/>
                        </a:spcAft>
                      </a:pPr>
                      <a:r>
                        <a:rPr lang="en-GB" sz="1600" dirty="0">
                          <a:effectLst/>
                        </a:rPr>
                        <a:t>Application should be downloadable in the Google Play Store, where users can easily access and install it</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773522194"/>
                  </a:ext>
                </a:extLst>
              </a:tr>
            </a:tbl>
          </a:graphicData>
        </a:graphic>
      </p:graphicFrame>
    </p:spTree>
    <p:extLst>
      <p:ext uri="{BB962C8B-B14F-4D97-AF65-F5344CB8AC3E}">
        <p14:creationId xmlns:p14="http://schemas.microsoft.com/office/powerpoint/2010/main" val="70885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12</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491047977"/>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73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13</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nhaltsplatzhalter 10" descr="Ein Bild, das Gebäude, draußen, Haus, Front enthält.&#10;&#10;Automatisch generierte Beschreibung">
            <a:extLst>
              <a:ext uri="{FF2B5EF4-FFF2-40B4-BE49-F238E27FC236}">
                <a16:creationId xmlns:a16="http://schemas.microsoft.com/office/drawing/2014/main" id="{553E39D4-C889-42C6-932A-F763A7B77E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49" r="1" b="1"/>
          <a:stretch/>
        </p:blipFill>
        <p:spPr>
          <a:xfrm>
            <a:off x="505049" y="809510"/>
            <a:ext cx="3180367" cy="5232823"/>
          </a:xfrm>
          <a:prstGeom prst="rect">
            <a:avLst/>
          </a:prstGeom>
        </p:spPr>
      </p:pic>
      <p:pic>
        <p:nvPicPr>
          <p:cNvPr id="20" name="Grafik 19" descr="Ein Bild, das Gebäude, klein, Bus, Schild enthält.&#10;&#10;Automatisch generierte Beschreibung">
            <a:extLst>
              <a:ext uri="{FF2B5EF4-FFF2-40B4-BE49-F238E27FC236}">
                <a16:creationId xmlns:a16="http://schemas.microsoft.com/office/drawing/2014/main" id="{6F72FCA0-0C28-4F93-8E14-14CE2542747C}"/>
              </a:ext>
            </a:extLst>
          </p:cNvPr>
          <p:cNvPicPr>
            <a:picLocks noChangeAspect="1"/>
          </p:cNvPicPr>
          <p:nvPr/>
        </p:nvPicPr>
        <p:blipFill rotWithShape="1">
          <a:blip r:embed="rId3">
            <a:extLst>
              <a:ext uri="{28A0092B-C50C-407E-A947-70E740481C1C}">
                <a14:useLocalDpi xmlns:a14="http://schemas.microsoft.com/office/drawing/2010/main" val="0"/>
              </a:ext>
            </a:extLst>
          </a:blip>
          <a:srcRect r="3" b="7588"/>
          <a:stretch/>
        </p:blipFill>
        <p:spPr>
          <a:xfrm>
            <a:off x="4503476" y="809510"/>
            <a:ext cx="3185049" cy="5232821"/>
          </a:xfrm>
          <a:prstGeom prst="rect">
            <a:avLst/>
          </a:prstGeom>
        </p:spPr>
      </p:pic>
      <p:pic>
        <p:nvPicPr>
          <p:cNvPr id="21" name="Grafik 20" descr="Ein Bild, das Schild enthält.&#10;&#10;Automatisch generierte Beschreibung">
            <a:extLst>
              <a:ext uri="{FF2B5EF4-FFF2-40B4-BE49-F238E27FC236}">
                <a16:creationId xmlns:a16="http://schemas.microsoft.com/office/drawing/2014/main" id="{A596C6EA-EF4E-4442-80AF-138096E4EE9E}"/>
              </a:ext>
            </a:extLst>
          </p:cNvPr>
          <p:cNvPicPr>
            <a:picLocks noChangeAspect="1"/>
          </p:cNvPicPr>
          <p:nvPr/>
        </p:nvPicPr>
        <p:blipFill rotWithShape="1">
          <a:blip r:embed="rId4">
            <a:extLst>
              <a:ext uri="{28A0092B-C50C-407E-A947-70E740481C1C}">
                <a14:useLocalDpi xmlns:a14="http://schemas.microsoft.com/office/drawing/2010/main" val="0"/>
              </a:ext>
            </a:extLst>
          </a:blip>
          <a:srcRect t="8560" r="1" b="1"/>
          <a:stretch/>
        </p:blipFill>
        <p:spPr>
          <a:xfrm>
            <a:off x="8618276" y="809510"/>
            <a:ext cx="3219010" cy="5232823"/>
          </a:xfrm>
          <a:prstGeom prst="rect">
            <a:avLst/>
          </a:prstGeom>
        </p:spPr>
      </p:pic>
    </p:spTree>
    <p:extLst>
      <p:ext uri="{BB962C8B-B14F-4D97-AF65-F5344CB8AC3E}">
        <p14:creationId xmlns:p14="http://schemas.microsoft.com/office/powerpoint/2010/main" val="210394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Gerät enthält.&#10;&#10;Automatisch generierte Beschreibung">
            <a:extLst>
              <a:ext uri="{FF2B5EF4-FFF2-40B4-BE49-F238E27FC236}">
                <a16:creationId xmlns:a16="http://schemas.microsoft.com/office/drawing/2014/main" id="{D5F63465-96F1-42E4-AB6C-CD33B6DFC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389" y="643467"/>
            <a:ext cx="3133724" cy="5571066"/>
          </a:xfrm>
          <a:prstGeom prst="rect">
            <a:avLst/>
          </a:prstGeom>
        </p:spPr>
      </p:pic>
      <p:pic>
        <p:nvPicPr>
          <p:cNvPr id="8" name="Grafik 7" descr="Ein Bild, das Schild enthält.&#10;&#10;Automatisch generierte Beschreibung">
            <a:extLst>
              <a:ext uri="{FF2B5EF4-FFF2-40B4-BE49-F238E27FC236}">
                <a16:creationId xmlns:a16="http://schemas.microsoft.com/office/drawing/2014/main" id="{3D948871-EE3A-408E-8B13-36A6AC498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888" y="643467"/>
            <a:ext cx="4275794" cy="5571066"/>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14</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277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15</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fik 10" descr="Ein Bild, das Gerät enthält.&#10;&#10;Automatisch generierte Beschreibung">
            <a:extLst>
              <a:ext uri="{FF2B5EF4-FFF2-40B4-BE49-F238E27FC236}">
                <a16:creationId xmlns:a16="http://schemas.microsoft.com/office/drawing/2014/main" id="{5658C1DB-A168-4906-93D0-3C987AF80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49" y="809509"/>
            <a:ext cx="3008476" cy="5348403"/>
          </a:xfrm>
          <a:prstGeom prst="rect">
            <a:avLst/>
          </a:prstGeom>
        </p:spPr>
      </p:pic>
      <p:pic>
        <p:nvPicPr>
          <p:cNvPr id="12" name="Grafik 11">
            <a:extLst>
              <a:ext uri="{FF2B5EF4-FFF2-40B4-BE49-F238E27FC236}">
                <a16:creationId xmlns:a16="http://schemas.microsoft.com/office/drawing/2014/main" id="{78246CFE-434C-46BB-B327-8DEC02886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269" y="809509"/>
            <a:ext cx="3008476" cy="5348402"/>
          </a:xfrm>
          <a:prstGeom prst="rect">
            <a:avLst/>
          </a:prstGeom>
        </p:spPr>
      </p:pic>
      <p:pic>
        <p:nvPicPr>
          <p:cNvPr id="13" name="Grafik 12">
            <a:extLst>
              <a:ext uri="{FF2B5EF4-FFF2-40B4-BE49-F238E27FC236}">
                <a16:creationId xmlns:a16="http://schemas.microsoft.com/office/drawing/2014/main" id="{F0E67BAE-9ABE-4D30-9F35-179C14A995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056" y="812589"/>
            <a:ext cx="3008476" cy="5348401"/>
          </a:xfrm>
          <a:prstGeom prst="rect">
            <a:avLst/>
          </a:prstGeom>
        </p:spPr>
      </p:pic>
    </p:spTree>
    <p:extLst>
      <p:ext uri="{BB962C8B-B14F-4D97-AF65-F5344CB8AC3E}">
        <p14:creationId xmlns:p14="http://schemas.microsoft.com/office/powerpoint/2010/main" val="3433469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900" kern="1200" dirty="0">
                <a:solidFill>
                  <a:schemeClr val="tx1">
                    <a:tint val="75000"/>
                  </a:schemeClr>
                </a:solidFill>
                <a:latin typeface="+mn-lt"/>
                <a:ea typeface="+mn-ea"/>
                <a:cs typeface="+mn-cs"/>
              </a:rPr>
              <a:t>Mobile Computing - Neighbour in Need - Fanni Marosi, Ebru Özcelik - SS 2020</a:t>
            </a:r>
            <a:endParaRPr lang="en-US" sz="900" kern="120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16</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descr="Ein Bild, das Screenshot enthält.&#10;&#10;Automatisch generierte Beschreibung">
            <a:extLst>
              <a:ext uri="{FF2B5EF4-FFF2-40B4-BE49-F238E27FC236}">
                <a16:creationId xmlns:a16="http://schemas.microsoft.com/office/drawing/2014/main" id="{9702CA40-396C-4723-9CBF-E90C2B6C4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614" y="311262"/>
            <a:ext cx="3400361" cy="6045088"/>
          </a:xfrm>
          <a:prstGeom prst="rect">
            <a:avLst/>
          </a:prstGeom>
        </p:spPr>
      </p:pic>
      <p:pic>
        <p:nvPicPr>
          <p:cNvPr id="9" name="Grafik 8" descr="Ein Bild, das Obst, Gerät, Uhr enthält.&#10;&#10;Automatisch generierte Beschreibung">
            <a:extLst>
              <a:ext uri="{FF2B5EF4-FFF2-40B4-BE49-F238E27FC236}">
                <a16:creationId xmlns:a16="http://schemas.microsoft.com/office/drawing/2014/main" id="{F2EFAD83-F65A-4F1C-A8CD-987986AD8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024" y="311262"/>
            <a:ext cx="3400362" cy="6045088"/>
          </a:xfrm>
          <a:prstGeom prst="rect">
            <a:avLst/>
          </a:prstGeom>
        </p:spPr>
      </p:pic>
    </p:spTree>
    <p:extLst>
      <p:ext uri="{BB962C8B-B14F-4D97-AF65-F5344CB8AC3E}">
        <p14:creationId xmlns:p14="http://schemas.microsoft.com/office/powerpoint/2010/main" val="3352353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AC3B7-C5CD-45AE-A5DD-F0D436128390}"/>
              </a:ext>
            </a:extLst>
          </p:cNvPr>
          <p:cNvSpPr>
            <a:spLocks noGrp="1"/>
          </p:cNvSpPr>
          <p:nvPr>
            <p:ph type="title"/>
          </p:nvPr>
        </p:nvSpPr>
        <p:spPr/>
        <p:txBody>
          <a:bodyPr/>
          <a:lstStyle/>
          <a:p>
            <a:r>
              <a:rPr lang="de-DE" dirty="0"/>
              <a:t>Agenda</a:t>
            </a:r>
            <a:endParaRPr lang="en-GB" dirty="0"/>
          </a:p>
        </p:txBody>
      </p:sp>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pPr marL="514350" indent="-514350">
              <a:buAutoNum type="arabicPeriod"/>
            </a:pPr>
            <a:r>
              <a:rPr lang="de-DE" dirty="0"/>
              <a:t>Vision</a:t>
            </a:r>
          </a:p>
          <a:p>
            <a:pPr marL="514350" indent="-514350">
              <a:buAutoNum type="arabicPeriod"/>
            </a:pPr>
            <a:r>
              <a:rPr lang="de-DE" dirty="0"/>
              <a:t>Personas</a:t>
            </a:r>
          </a:p>
          <a:p>
            <a:pPr marL="514350" indent="-514350">
              <a:buAutoNum type="arabicPeriod"/>
            </a:pPr>
            <a:r>
              <a:rPr lang="de-DE" dirty="0" err="1"/>
              <a:t>Functional</a:t>
            </a:r>
            <a:r>
              <a:rPr lang="de-DE" dirty="0"/>
              <a:t> </a:t>
            </a:r>
            <a:r>
              <a:rPr lang="de-DE" dirty="0" err="1"/>
              <a:t>Requirements</a:t>
            </a:r>
            <a:endParaRPr lang="de-DE" dirty="0"/>
          </a:p>
          <a:p>
            <a:pPr marL="514350" indent="-514350">
              <a:buAutoNum type="arabicPeriod"/>
            </a:pPr>
            <a:r>
              <a:rPr lang="de-DE" dirty="0"/>
              <a:t>Non-</a:t>
            </a:r>
            <a:r>
              <a:rPr lang="de-DE" dirty="0" err="1"/>
              <a:t>Functional</a:t>
            </a:r>
            <a:r>
              <a:rPr lang="de-DE" dirty="0"/>
              <a:t> </a:t>
            </a:r>
            <a:r>
              <a:rPr lang="de-DE" dirty="0" err="1"/>
              <a:t>Requirements</a:t>
            </a:r>
            <a:endParaRPr lang="de-DE" dirty="0"/>
          </a:p>
          <a:p>
            <a:pPr marL="514350" indent="-514350">
              <a:buAutoNum type="arabicPeriod"/>
            </a:pPr>
            <a:r>
              <a:rPr lang="de-DE" dirty="0"/>
              <a:t>Mock-</a:t>
            </a:r>
            <a:r>
              <a:rPr lang="de-DE" dirty="0" err="1"/>
              <a:t>Ups</a:t>
            </a:r>
            <a:endParaRPr lang="en-GB"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2</a:t>
            </a:fld>
            <a:endParaRPr lang="en-GB"/>
          </a:p>
        </p:txBody>
      </p:sp>
    </p:spTree>
    <p:extLst>
      <p:ext uri="{BB962C8B-B14F-4D97-AF65-F5344CB8AC3E}">
        <p14:creationId xmlns:p14="http://schemas.microsoft.com/office/powerpoint/2010/main" val="3697698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a:xfrm>
            <a:off x="523646" y="1484992"/>
            <a:ext cx="10515600" cy="4351338"/>
          </a:xfrm>
        </p:spPr>
        <p:txBody>
          <a:bodyPr/>
          <a:lstStyle/>
          <a:p>
            <a:r>
              <a:rPr lang="de-DE" dirty="0" err="1"/>
              <a:t>For</a:t>
            </a:r>
            <a:r>
              <a:rPr lang="de-DE" dirty="0"/>
              <a:t> </a:t>
            </a:r>
            <a:r>
              <a:rPr lang="de-DE" dirty="0" err="1"/>
              <a:t>communality</a:t>
            </a:r>
            <a:r>
              <a:rPr lang="de-DE" dirty="0"/>
              <a:t>, </a:t>
            </a:r>
            <a:r>
              <a:rPr lang="de-DE" dirty="0" err="1"/>
              <a:t>for</a:t>
            </a:r>
            <a:r>
              <a:rPr lang="de-DE" dirty="0"/>
              <a:t> </a:t>
            </a:r>
            <a:r>
              <a:rPr lang="de-DE" dirty="0" err="1"/>
              <a:t>the</a:t>
            </a:r>
            <a:r>
              <a:rPr lang="de-DE" dirty="0"/>
              <a:t> </a:t>
            </a:r>
            <a:r>
              <a:rPr lang="de-DE" dirty="0" err="1"/>
              <a:t>neighbourhood</a:t>
            </a:r>
            <a:endParaRPr lang="de-DE" dirty="0"/>
          </a:p>
          <a:p>
            <a:r>
              <a:rPr lang="en-GB" dirty="0"/>
              <a:t>To help/share/gift and build a community</a:t>
            </a:r>
          </a:p>
          <a:p>
            <a:r>
              <a:rPr lang="en-GB" dirty="0"/>
              <a:t>Users can:</a:t>
            </a:r>
          </a:p>
          <a:p>
            <a:pPr lvl="1">
              <a:buFont typeface="Symbol" panose="05050102010706020507" pitchFamily="18" charset="2"/>
              <a:buChar char=""/>
            </a:pPr>
            <a:r>
              <a:rPr lang="en-GB" dirty="0"/>
              <a:t> Register</a:t>
            </a:r>
          </a:p>
          <a:p>
            <a:pPr lvl="1">
              <a:buFont typeface="Symbol" panose="05050102010706020507" pitchFamily="18" charset="2"/>
              <a:buChar char=""/>
            </a:pPr>
            <a:r>
              <a:rPr lang="en-GB" dirty="0"/>
              <a:t> Create and search for advertisements</a:t>
            </a:r>
          </a:p>
          <a:p>
            <a:pPr lvl="1">
              <a:buFont typeface="Symbol" panose="05050102010706020507" pitchFamily="18" charset="2"/>
              <a:buChar char=""/>
            </a:pPr>
            <a:r>
              <a:rPr lang="en-GB" dirty="0"/>
              <a:t> Gift something</a:t>
            </a:r>
          </a:p>
          <a:p>
            <a:pPr lvl="1">
              <a:buFont typeface="Symbol" panose="05050102010706020507" pitchFamily="18" charset="2"/>
              <a:buChar char=""/>
            </a:pPr>
            <a:r>
              <a:rPr lang="en-GB" dirty="0"/>
              <a:t> Borrow/lend </a:t>
            </a:r>
            <a:r>
              <a:rPr lang="en-GB" dirty="0" err="1"/>
              <a:t>sth</a:t>
            </a:r>
            <a:r>
              <a:rPr lang="en-GB" dirty="0"/>
              <a:t>.</a:t>
            </a:r>
          </a:p>
          <a:p>
            <a:pPr lvl="1">
              <a:buFont typeface="Symbol" panose="05050102010706020507" pitchFamily="18" charset="2"/>
              <a:buChar char=""/>
            </a:pPr>
            <a:r>
              <a:rPr lang="en-GB" dirty="0"/>
              <a:t> Offer help (e.g. going to the supermarket)</a:t>
            </a:r>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3</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1277774228"/>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70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r>
              <a:rPr lang="de-DE" dirty="0" err="1"/>
              <a:t>Our</a:t>
            </a:r>
            <a:r>
              <a:rPr lang="de-DE" dirty="0"/>
              <a:t> </a:t>
            </a:r>
            <a:r>
              <a:rPr lang="de-DE" dirty="0" err="1"/>
              <a:t>user</a:t>
            </a:r>
            <a:r>
              <a:rPr lang="de-DE" dirty="0"/>
              <a:t> </a:t>
            </a:r>
            <a:r>
              <a:rPr lang="de-DE" dirty="0" err="1"/>
              <a:t>group</a:t>
            </a:r>
            <a:r>
              <a:rPr lang="de-DE" dirty="0"/>
              <a:t> </a:t>
            </a:r>
            <a:r>
              <a:rPr lang="de-DE" dirty="0" err="1"/>
              <a:t>is</a:t>
            </a:r>
            <a:r>
              <a:rPr lang="de-DE" dirty="0"/>
              <a:t> </a:t>
            </a:r>
            <a:r>
              <a:rPr lang="de-DE" dirty="0" err="1"/>
              <a:t>very</a:t>
            </a:r>
            <a:r>
              <a:rPr lang="de-DE" dirty="0"/>
              <a:t> </a:t>
            </a:r>
            <a:r>
              <a:rPr lang="de-DE" dirty="0" err="1"/>
              <a:t>heterogeneous</a:t>
            </a:r>
            <a:r>
              <a:rPr lang="de-DE" dirty="0"/>
              <a:t> </a:t>
            </a:r>
            <a:r>
              <a:rPr lang="de-DE" dirty="0" err="1"/>
              <a:t>concerning</a:t>
            </a:r>
            <a:r>
              <a:rPr lang="de-DE" dirty="0"/>
              <a:t>:</a:t>
            </a:r>
          </a:p>
          <a:p>
            <a:pPr lvl="1"/>
            <a:r>
              <a:rPr lang="de-DE" dirty="0"/>
              <a:t>Age</a:t>
            </a:r>
          </a:p>
          <a:p>
            <a:pPr lvl="1"/>
            <a:r>
              <a:rPr lang="de-DE" dirty="0"/>
              <a:t>Gender</a:t>
            </a:r>
          </a:p>
          <a:p>
            <a:pPr lvl="1"/>
            <a:r>
              <a:rPr lang="de-DE" dirty="0"/>
              <a:t>Job</a:t>
            </a:r>
          </a:p>
          <a:p>
            <a:pPr>
              <a:buFont typeface="Symbol" panose="05050102010706020507" pitchFamily="18" charset="2"/>
              <a:buChar char="Þ"/>
            </a:pPr>
            <a:r>
              <a:rPr lang="de-DE" dirty="0">
                <a:sym typeface="Wingdings" panose="05000000000000000000" pitchFamily="2" charset="2"/>
              </a:rPr>
              <a:t> </a:t>
            </a:r>
            <a:r>
              <a:rPr lang="de-DE" dirty="0" err="1">
                <a:sym typeface="Wingdings" panose="05000000000000000000" pitchFamily="2" charset="2"/>
              </a:rPr>
              <a:t>Everybody</a:t>
            </a:r>
            <a:r>
              <a:rPr lang="en-GB" dirty="0">
                <a:sym typeface="Wingdings" panose="05000000000000000000" pitchFamily="2" charset="2"/>
              </a:rPr>
              <a:t> (except children) could use the application</a:t>
            </a:r>
            <a:endParaRPr lang="de-DE"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4</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75350421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13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5</a:t>
            </a:fld>
            <a:endParaRPr lang="en-GB"/>
          </a:p>
        </p:txBody>
      </p:sp>
      <p:pic>
        <p:nvPicPr>
          <p:cNvPr id="11" name="Grafik 10" descr="Ein Bild, das Screenshot enthält.&#10;&#10;Automatisch generierte Beschreibung">
            <a:extLst>
              <a:ext uri="{FF2B5EF4-FFF2-40B4-BE49-F238E27FC236}">
                <a16:creationId xmlns:a16="http://schemas.microsoft.com/office/drawing/2014/main" id="{003FF9BF-88CE-4779-8C74-06B76C6D605F}"/>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248251" y="0"/>
            <a:ext cx="9695498" cy="6356350"/>
          </a:xfrm>
          <a:prstGeom prst="rect">
            <a:avLst/>
          </a:prstGeom>
        </p:spPr>
      </p:pic>
    </p:spTree>
    <p:extLst>
      <p:ext uri="{BB962C8B-B14F-4D97-AF65-F5344CB8AC3E}">
        <p14:creationId xmlns:p14="http://schemas.microsoft.com/office/powerpoint/2010/main" val="56384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6</a:t>
            </a:fld>
            <a:endParaRPr lang="en-GB"/>
          </a:p>
        </p:txBody>
      </p:sp>
      <p:pic>
        <p:nvPicPr>
          <p:cNvPr id="3" name="Grafik 2" descr="Ein Bild, das Text enthält.&#10;&#10;Automatisch generierte Beschreibung">
            <a:extLst>
              <a:ext uri="{FF2B5EF4-FFF2-40B4-BE49-F238E27FC236}">
                <a16:creationId xmlns:a16="http://schemas.microsoft.com/office/drawing/2014/main" id="{D34BF9C2-A95E-4E4B-8F98-5B2F9E2D54DD}"/>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248251" y="0"/>
            <a:ext cx="9695498" cy="6356350"/>
          </a:xfrm>
          <a:prstGeom prst="rect">
            <a:avLst/>
          </a:prstGeom>
        </p:spPr>
      </p:pic>
    </p:spTree>
    <p:extLst>
      <p:ext uri="{BB962C8B-B14F-4D97-AF65-F5344CB8AC3E}">
        <p14:creationId xmlns:p14="http://schemas.microsoft.com/office/powerpoint/2010/main" val="1311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a:lstStyle/>
          <a:p>
            <a:fld id="{ED4CA06D-01CE-4A95-950B-F226FA366449}" type="slidenum">
              <a:rPr lang="en-GB" smtClean="0"/>
              <a:t>7</a:t>
            </a:fld>
            <a:endParaRPr lang="en-GB"/>
          </a:p>
        </p:txBody>
      </p:sp>
      <p:pic>
        <p:nvPicPr>
          <p:cNvPr id="6" name="Grafik 5" descr="Ein Bild, das Text enthält.&#10;&#10;Automatisch generierte Beschreibung">
            <a:extLst>
              <a:ext uri="{FF2B5EF4-FFF2-40B4-BE49-F238E27FC236}">
                <a16:creationId xmlns:a16="http://schemas.microsoft.com/office/drawing/2014/main" id="{3BBECDF7-E383-42AA-82BE-ED938C015A45}"/>
              </a:ext>
            </a:extLst>
          </p:cNvPr>
          <p:cNvPicPr>
            <a:picLocks noChangeAspect="1"/>
          </p:cNvPicPr>
          <p:nvPr/>
        </p:nvPicPr>
        <p:blipFill rotWithShape="1">
          <a:blip r:embed="rId2">
            <a:extLst>
              <a:ext uri="{28A0092B-C50C-407E-A947-70E740481C1C}">
                <a14:useLocalDpi xmlns:a14="http://schemas.microsoft.com/office/drawing/2010/main" val="0"/>
              </a:ext>
            </a:extLst>
          </a:blip>
          <a:srcRect t="3981" b="3425"/>
          <a:stretch/>
        </p:blipFill>
        <p:spPr>
          <a:xfrm>
            <a:off x="1248250" y="0"/>
            <a:ext cx="9695498" cy="6350000"/>
          </a:xfrm>
          <a:prstGeom prst="rect">
            <a:avLst/>
          </a:prstGeom>
        </p:spPr>
      </p:pic>
    </p:spTree>
    <p:extLst>
      <p:ext uri="{BB962C8B-B14F-4D97-AF65-F5344CB8AC3E}">
        <p14:creationId xmlns:p14="http://schemas.microsoft.com/office/powerpoint/2010/main" val="246258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8</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274616030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67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9</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3643514818"/>
              </p:ext>
            </p:extLst>
          </p:nvPr>
        </p:nvGraphicFramePr>
        <p:xfrm>
          <a:off x="1009593" y="0"/>
          <a:ext cx="8115412" cy="6356350"/>
        </p:xfrm>
        <a:graphic>
          <a:graphicData uri="http://schemas.openxmlformats.org/drawingml/2006/table">
            <a:tbl>
              <a:tblPr firstRow="1" bandRow="1">
                <a:tableStyleId>{5C22544A-7EE6-4342-B048-85BDC9FD1C3A}</a:tableStyleId>
              </a:tblPr>
              <a:tblGrid>
                <a:gridCol w="4889153">
                  <a:extLst>
                    <a:ext uri="{9D8B030D-6E8A-4147-A177-3AD203B41FA5}">
                      <a16:colId xmlns:a16="http://schemas.microsoft.com/office/drawing/2014/main" val="4208538369"/>
                    </a:ext>
                  </a:extLst>
                </a:gridCol>
                <a:gridCol w="3226259">
                  <a:extLst>
                    <a:ext uri="{9D8B030D-6E8A-4147-A177-3AD203B41FA5}">
                      <a16:colId xmlns:a16="http://schemas.microsoft.com/office/drawing/2014/main" val="3797897160"/>
                    </a:ext>
                  </a:extLst>
                </a:gridCol>
              </a:tblGrid>
              <a:tr h="526174">
                <a:tc>
                  <a:txBody>
                    <a:bodyPr/>
                    <a:lstStyle/>
                    <a:p>
                      <a:r>
                        <a:rPr lang="de-DE" sz="2800" dirty="0" err="1"/>
                        <a:t>Functional</a:t>
                      </a:r>
                      <a:r>
                        <a:rPr lang="de-DE" sz="2800" dirty="0"/>
                        <a:t> </a:t>
                      </a:r>
                      <a:r>
                        <a:rPr lang="de-DE" sz="2800" dirty="0" err="1"/>
                        <a:t>Requirement</a:t>
                      </a:r>
                      <a:endParaRPr lang="en-GB" sz="2800" dirty="0"/>
                    </a:p>
                  </a:txBody>
                  <a:tcPr/>
                </a:tc>
                <a:tc>
                  <a:txBody>
                    <a:bodyPr/>
                    <a:lstStyle/>
                    <a:p>
                      <a:r>
                        <a:rPr lang="de-DE" sz="2800" dirty="0"/>
                        <a:t>Level </a:t>
                      </a:r>
                      <a:r>
                        <a:rPr lang="de-DE" sz="2800" dirty="0" err="1"/>
                        <a:t>of</a:t>
                      </a:r>
                      <a:r>
                        <a:rPr lang="de-DE" sz="2800" dirty="0"/>
                        <a:t> </a:t>
                      </a:r>
                      <a:r>
                        <a:rPr lang="de-DE" sz="2800" dirty="0" err="1"/>
                        <a:t>importance</a:t>
                      </a:r>
                      <a:endParaRPr lang="en-GB" sz="2800" dirty="0"/>
                    </a:p>
                  </a:txBody>
                  <a:tcPr/>
                </a:tc>
                <a:extLst>
                  <a:ext uri="{0D108BD9-81ED-4DB2-BD59-A6C34878D82A}">
                    <a16:rowId xmlns:a16="http://schemas.microsoft.com/office/drawing/2014/main" val="307928639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Create an </a:t>
                      </a:r>
                      <a:r>
                        <a:rPr lang="de-DE" sz="1800" dirty="0" err="1"/>
                        <a:t>account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10635942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Login</a:t>
                      </a:r>
                    </a:p>
                  </a:txBody>
                  <a:tcPr/>
                </a:tc>
                <a:tc>
                  <a:txBody>
                    <a:bodyPr/>
                    <a:lstStyle/>
                    <a:p>
                      <a:r>
                        <a:rPr lang="de-DE" dirty="0"/>
                        <a:t>5</a:t>
                      </a:r>
                      <a:endParaRPr lang="en-GB" dirty="0"/>
                    </a:p>
                  </a:txBody>
                  <a:tcPr/>
                </a:tc>
                <a:extLst>
                  <a:ext uri="{0D108BD9-81ED-4DB2-BD59-A6C34878D82A}">
                    <a16:rowId xmlns:a16="http://schemas.microsoft.com/office/drawing/2014/main" val="393545680"/>
                  </a:ext>
                </a:extLst>
              </a:tr>
              <a:tr h="485848">
                <a:tc>
                  <a:txBody>
                    <a:bodyPr/>
                    <a:lstStyle/>
                    <a:p>
                      <a:r>
                        <a:rPr lang="de-DE" sz="1800" dirty="0"/>
                        <a:t>Create an </a:t>
                      </a:r>
                      <a:r>
                        <a:rPr lang="de-DE" sz="1800" dirty="0" err="1"/>
                        <a:t>advertisement</a:t>
                      </a:r>
                      <a:endParaRPr lang="en-GB" dirty="0"/>
                    </a:p>
                  </a:txBody>
                  <a:tcPr/>
                </a:tc>
                <a:tc>
                  <a:txBody>
                    <a:bodyPr/>
                    <a:lstStyle/>
                    <a:p>
                      <a:r>
                        <a:rPr lang="de-DE" dirty="0"/>
                        <a:t>5</a:t>
                      </a:r>
                      <a:endParaRPr lang="en-GB" dirty="0"/>
                    </a:p>
                  </a:txBody>
                  <a:tcPr/>
                </a:tc>
                <a:extLst>
                  <a:ext uri="{0D108BD9-81ED-4DB2-BD59-A6C34878D82A}">
                    <a16:rowId xmlns:a16="http://schemas.microsoft.com/office/drawing/2014/main" val="268881451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Search </a:t>
                      </a:r>
                      <a:r>
                        <a:rPr lang="de-DE" sz="1800" dirty="0" err="1"/>
                        <a:t>for</a:t>
                      </a:r>
                      <a:r>
                        <a:rPr lang="de-DE" sz="1800" dirty="0"/>
                        <a:t> an </a:t>
                      </a:r>
                      <a:r>
                        <a:rPr lang="de-DE" sz="1800" dirty="0" err="1"/>
                        <a:t>advertisement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710060616"/>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Pick </a:t>
                      </a:r>
                      <a:r>
                        <a:rPr lang="de-DE" sz="1800" dirty="0" err="1"/>
                        <a:t>one</a:t>
                      </a:r>
                      <a:r>
                        <a:rPr lang="de-DE" sz="1800" dirty="0"/>
                        <a:t> </a:t>
                      </a:r>
                      <a:r>
                        <a:rPr lang="de-DE" sz="1800" dirty="0" err="1"/>
                        <a:t>advertisement</a:t>
                      </a:r>
                      <a:r>
                        <a:rPr lang="de-DE" sz="1800" dirty="0"/>
                        <a:t> </a:t>
                      </a:r>
                      <a:r>
                        <a:rPr lang="de-DE" sz="1800" dirty="0" err="1"/>
                        <a:t>from</a:t>
                      </a:r>
                      <a:r>
                        <a:rPr lang="de-DE" sz="1800" dirty="0"/>
                        <a:t> </a:t>
                      </a:r>
                      <a:r>
                        <a:rPr lang="de-DE" sz="1800" dirty="0" err="1"/>
                        <a:t>the</a:t>
                      </a:r>
                      <a:r>
                        <a:rPr lang="de-DE" sz="1800" dirty="0"/>
                        <a:t> </a:t>
                      </a:r>
                      <a:r>
                        <a:rPr lang="de-DE" sz="1800" dirty="0" err="1"/>
                        <a:t>list</a:t>
                      </a:r>
                      <a:r>
                        <a:rPr lang="de-DE" sz="1800" dirty="0"/>
                        <a:t> </a:t>
                      </a:r>
                      <a:r>
                        <a:rPr lang="de-DE" sz="1800" dirty="0" err="1"/>
                        <a:t>of</a:t>
                      </a:r>
                      <a:r>
                        <a:rPr lang="de-DE" sz="1800" dirty="0"/>
                        <a:t> </a:t>
                      </a:r>
                      <a:r>
                        <a:rPr lang="de-DE" sz="1800" dirty="0" err="1"/>
                        <a:t>results</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153941916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Request personal </a:t>
                      </a:r>
                      <a:r>
                        <a:rPr lang="de-DE" sz="1800" dirty="0" err="1"/>
                        <a:t>information</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239708708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Account </a:t>
                      </a:r>
                      <a:r>
                        <a:rPr lang="de-DE" sz="1800" dirty="0" err="1"/>
                        <a:t>management</a:t>
                      </a:r>
                      <a:r>
                        <a:rPr lang="de-DE" sz="1800" dirty="0"/>
                        <a:t>/</a:t>
                      </a:r>
                      <a:r>
                        <a:rPr lang="de-DE" sz="1800" dirty="0" err="1"/>
                        <a:t>settings</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148342312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Edit personal </a:t>
                      </a:r>
                      <a:r>
                        <a:rPr lang="de-DE" sz="1800" dirty="0" err="1"/>
                        <a:t>information</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287103795"/>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a:t>
                      </a:r>
                      <a:r>
                        <a:rPr lang="de-DE" sz="1800" dirty="0" err="1"/>
                        <a:t>Offer</a:t>
                      </a:r>
                      <a:r>
                        <a:rPr lang="de-DE" sz="1800" dirty="0"/>
                        <a:t>“</a:t>
                      </a:r>
                    </a:p>
                  </a:txBody>
                  <a:tcPr/>
                </a:tc>
                <a:tc>
                  <a:txBody>
                    <a:bodyPr/>
                    <a:lstStyle/>
                    <a:p>
                      <a:r>
                        <a:rPr lang="de-DE" dirty="0"/>
                        <a:t>3</a:t>
                      </a:r>
                      <a:endParaRPr lang="en-GB" dirty="0"/>
                    </a:p>
                  </a:txBody>
                  <a:tcPr/>
                </a:tc>
                <a:extLst>
                  <a:ext uri="{0D108BD9-81ED-4DB2-BD59-A6C34878D82A}">
                    <a16:rowId xmlns:a16="http://schemas.microsoft.com/office/drawing/2014/main" val="4174254151"/>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„Borrow“</a:t>
                      </a:r>
                    </a:p>
                  </a:txBody>
                  <a:tcPr/>
                </a:tc>
                <a:tc>
                  <a:txBody>
                    <a:bodyPr/>
                    <a:lstStyle/>
                    <a:p>
                      <a:r>
                        <a:rPr lang="de-DE" dirty="0"/>
                        <a:t>3</a:t>
                      </a:r>
                      <a:endParaRPr lang="en-GB" dirty="0"/>
                    </a:p>
                  </a:txBody>
                  <a:tcPr/>
                </a:tc>
                <a:extLst>
                  <a:ext uri="{0D108BD9-81ED-4DB2-BD59-A6C34878D82A}">
                    <a16:rowId xmlns:a16="http://schemas.microsoft.com/office/drawing/2014/main" val="1127868512"/>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Rate </a:t>
                      </a:r>
                      <a:r>
                        <a:rPr lang="de-DE" sz="1800" dirty="0" err="1"/>
                        <a:t>other</a:t>
                      </a:r>
                      <a:r>
                        <a:rPr lang="de-DE" sz="1800" dirty="0"/>
                        <a:t> </a:t>
                      </a:r>
                      <a:r>
                        <a:rPr lang="de-DE" sz="1800" dirty="0" err="1"/>
                        <a:t>users</a:t>
                      </a:r>
                      <a:endParaRPr lang="de-DE" sz="1800" dirty="0"/>
                    </a:p>
                  </a:txBody>
                  <a:tcPr/>
                </a:tc>
                <a:tc>
                  <a:txBody>
                    <a:bodyPr/>
                    <a:lstStyle/>
                    <a:p>
                      <a:r>
                        <a:rPr lang="de-DE" dirty="0"/>
                        <a:t>2</a:t>
                      </a:r>
                      <a:endParaRPr lang="en-GB" dirty="0"/>
                    </a:p>
                  </a:txBody>
                  <a:tcPr/>
                </a:tc>
                <a:extLst>
                  <a:ext uri="{0D108BD9-81ED-4DB2-BD59-A6C34878D82A}">
                    <a16:rowId xmlns:a16="http://schemas.microsoft.com/office/drawing/2014/main" val="746515547"/>
                  </a:ext>
                </a:extLst>
              </a:tr>
              <a:tr h="485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Sort</a:t>
                      </a:r>
                      <a:r>
                        <a:rPr lang="de-DE" sz="1800" dirty="0"/>
                        <a:t> </a:t>
                      </a:r>
                      <a:r>
                        <a:rPr lang="de-DE" sz="1800" dirty="0" err="1"/>
                        <a:t>result</a:t>
                      </a:r>
                      <a:r>
                        <a:rPr lang="de-DE" sz="1800" dirty="0"/>
                        <a:t> </a:t>
                      </a:r>
                      <a:r>
                        <a:rPr lang="de-DE" sz="1800" dirty="0" err="1"/>
                        <a:t>list</a:t>
                      </a:r>
                      <a:endParaRPr lang="de-DE" sz="1800" dirty="0"/>
                    </a:p>
                  </a:txBody>
                  <a:tcPr/>
                </a:tc>
                <a:tc>
                  <a:txBody>
                    <a:bodyPr/>
                    <a:lstStyle/>
                    <a:p>
                      <a:r>
                        <a:rPr lang="de-DE" dirty="0"/>
                        <a:t>1</a:t>
                      </a:r>
                      <a:endParaRPr lang="en-GB" dirty="0"/>
                    </a:p>
                  </a:txBody>
                  <a:tcPr/>
                </a:tc>
                <a:extLst>
                  <a:ext uri="{0D108BD9-81ED-4DB2-BD59-A6C34878D82A}">
                    <a16:rowId xmlns:a16="http://schemas.microsoft.com/office/drawing/2014/main" val="890762197"/>
                  </a:ext>
                </a:extLst>
              </a:tr>
            </a:tbl>
          </a:graphicData>
        </a:graphic>
      </p:graphicFrame>
      <p:sp>
        <p:nvSpPr>
          <p:cNvPr id="2" name="Textfeld 1">
            <a:extLst>
              <a:ext uri="{FF2B5EF4-FFF2-40B4-BE49-F238E27FC236}">
                <a16:creationId xmlns:a16="http://schemas.microsoft.com/office/drawing/2014/main" id="{31B31263-8588-45D3-86E0-CED983073009}"/>
              </a:ext>
            </a:extLst>
          </p:cNvPr>
          <p:cNvSpPr txBox="1"/>
          <p:nvPr/>
        </p:nvSpPr>
        <p:spPr>
          <a:xfrm>
            <a:off x="9686980" y="4602024"/>
            <a:ext cx="2505020" cy="1754326"/>
          </a:xfrm>
          <a:prstGeom prst="rect">
            <a:avLst/>
          </a:prstGeom>
          <a:noFill/>
        </p:spPr>
        <p:txBody>
          <a:bodyPr wrap="square" rtlCol="0">
            <a:spAutoFit/>
          </a:bodyPr>
          <a:lstStyle/>
          <a:p>
            <a:r>
              <a:rPr lang="en-GB" dirty="0"/>
              <a:t>1 = not that important</a:t>
            </a:r>
            <a:br>
              <a:rPr lang="en-GB" dirty="0"/>
            </a:br>
            <a:r>
              <a:rPr lang="en-GB" dirty="0"/>
              <a:t>2 = nice to have</a:t>
            </a:r>
            <a:br>
              <a:rPr lang="en-GB" dirty="0"/>
            </a:br>
            <a:r>
              <a:rPr lang="en-GB" dirty="0"/>
              <a:t>3 = quite important</a:t>
            </a:r>
            <a:br>
              <a:rPr lang="en-GB" dirty="0"/>
            </a:br>
            <a:r>
              <a:rPr lang="en-GB" dirty="0"/>
              <a:t>4 = important</a:t>
            </a:r>
            <a:br>
              <a:rPr lang="en-GB" dirty="0"/>
            </a:br>
            <a:r>
              <a:rPr lang="en-GB" dirty="0"/>
              <a:t>5 = main or basic functionality</a:t>
            </a:r>
          </a:p>
        </p:txBody>
      </p:sp>
    </p:spTree>
    <p:extLst>
      <p:ext uri="{BB962C8B-B14F-4D97-AF65-F5344CB8AC3E}">
        <p14:creationId xmlns:p14="http://schemas.microsoft.com/office/powerpoint/2010/main" val="150780058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590</Words>
  <Application>Microsoft Office PowerPoint</Application>
  <PresentationFormat>Breitbild</PresentationFormat>
  <Paragraphs>126</Paragraphs>
  <Slides>16</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Calibri</vt:lpstr>
      <vt:lpstr>Calibri Light</vt:lpstr>
      <vt:lpstr>Symbol</vt:lpstr>
      <vt:lpstr>Office</vt:lpstr>
      <vt:lpstr>PowerPoint-Präsentation</vt:lpstr>
      <vt:lpstr>Agenda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Ebru Selin Özcelik</dc:creator>
  <cp:lastModifiedBy>Ebru Selin Özcelik</cp:lastModifiedBy>
  <cp:revision>5</cp:revision>
  <dcterms:created xsi:type="dcterms:W3CDTF">2020-05-26T07:05:16Z</dcterms:created>
  <dcterms:modified xsi:type="dcterms:W3CDTF">2020-05-26T07:43:03Z</dcterms:modified>
</cp:coreProperties>
</file>